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4" r:id="rId5"/>
    <p:sldId id="259" r:id="rId6"/>
    <p:sldId id="268" r:id="rId7"/>
    <p:sldId id="260" r:id="rId8"/>
    <p:sldId id="261" r:id="rId9"/>
    <p:sldId id="262" r:id="rId10"/>
    <p:sldId id="270" r:id="rId11"/>
    <p:sldId id="267" r:id="rId12"/>
    <p:sldId id="269" r:id="rId13"/>
    <p:sldId id="263" r:id="rId14"/>
    <p:sldId id="271" r:id="rId15"/>
    <p:sldId id="272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38662D-EE81-4CEF-B506-D17CDE8F2EA1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6B89BB-F3FF-4CA1-AFB5-2E0A822D74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Samopercepcija članica Globalnog dogovora Ujedinjenih Nacija u Srbiji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Preliminarni prikaz rezultata istraživanja</a:t>
            </a:r>
            <a:endParaRPr lang="en-US" dirty="0"/>
          </a:p>
        </p:txBody>
      </p:sp>
      <p:pic>
        <p:nvPicPr>
          <p:cNvPr id="4" name="Picture 3" descr="UNGC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785794"/>
            <a:ext cx="4412974" cy="1266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Evaluacija</a:t>
            </a:r>
            <a:r>
              <a:rPr lang="en-US" dirty="0" smtClean="0"/>
              <a:t> </a:t>
            </a:r>
            <a:r>
              <a:rPr lang="en-US" dirty="0" err="1" smtClean="0"/>
              <a:t>dosada</a:t>
            </a:r>
            <a:r>
              <a:rPr lang="sr-Latn-CS" dirty="0" smtClean="0"/>
              <a:t>š</a:t>
            </a:r>
            <a:r>
              <a:rPr lang="en-US" dirty="0" err="1" smtClean="0"/>
              <a:t>njeg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800" b="1" dirty="0" err="1" smtClean="0"/>
              <a:t>Komentari</a:t>
            </a:r>
            <a:endParaRPr lang="en-US" sz="4800" b="1" dirty="0" smtClean="0"/>
          </a:p>
          <a:p>
            <a:r>
              <a:rPr lang="sr-Latn-CS" sz="4800" dirty="0" smtClean="0"/>
              <a:t>Mislimo da treba </a:t>
            </a:r>
            <a:r>
              <a:rPr lang="sr-Latn-CS" sz="4800" b="1" dirty="0" smtClean="0"/>
              <a:t>raditi u manjim timovima</a:t>
            </a:r>
            <a:r>
              <a:rPr lang="sr-Latn-CS" sz="4800" dirty="0" smtClean="0"/>
              <a:t>, jer je i dosadašnje iskustvo pokazalo da je to najefikasnije. </a:t>
            </a:r>
            <a:r>
              <a:rPr lang="sr-Latn-CS" sz="4800" b="1" dirty="0" smtClean="0"/>
              <a:t>Podrška</a:t>
            </a:r>
            <a:r>
              <a:rPr lang="sr-Latn-CS" sz="4800" dirty="0" smtClean="0"/>
              <a:t> u razvoju i implementaciji aktivnosti članica od strane </a:t>
            </a:r>
            <a:r>
              <a:rPr lang="sr-Latn-CS" sz="4800" b="1" dirty="0" smtClean="0"/>
              <a:t>Upravnog odbora morala bi da bude veća</a:t>
            </a:r>
            <a:r>
              <a:rPr lang="sr-Latn-CS" sz="4800" dirty="0" smtClean="0"/>
              <a:t>, kao i saradnja UO sa timovima/radnim grupama ili drugim implementacionim mehanizmima. Bilo bi dobro </a:t>
            </a:r>
            <a:r>
              <a:rPr lang="sr-Latn-CS" sz="4800" b="1" dirty="0" smtClean="0"/>
              <a:t>osnovati i zajednički finansijski, ali i materijalno-tehnički fond za realizaciju aktivnosti</a:t>
            </a:r>
            <a:r>
              <a:rPr lang="sr-Latn-CS" sz="4800" dirty="0" smtClean="0"/>
              <a:t>, pomoć trećim licima (donacije u novcu i opremi), kako bi se makar jedna aktivnost godišnje mogla zajednički i efikasno organizovati. Takođe, mislimo da je neophodno </a:t>
            </a:r>
            <a:r>
              <a:rPr lang="sr-Latn-CS" sz="4800" b="1" dirty="0" smtClean="0"/>
              <a:t>poboljšati komunikaciju </a:t>
            </a:r>
            <a:r>
              <a:rPr lang="sr-Latn-CS" sz="4800" dirty="0" smtClean="0"/>
              <a:t>između članica Mreže, kako na razmeni informacija, tako i na aktiviranju potencijala za realizaciju aktivnosti.</a:t>
            </a:r>
            <a:endParaRPr lang="en-US" sz="4800" dirty="0" smtClean="0"/>
          </a:p>
          <a:p>
            <a:r>
              <a:rPr lang="sr-Latn-CS" sz="4800" dirty="0" smtClean="0"/>
              <a:t>Članovi Radnih grupa treba mnogo aktivnije da se uključe u rad. Kako tačno to uraditi treba definisati na prvom narednom sastanku Radne grupe. </a:t>
            </a:r>
            <a:r>
              <a:rPr lang="sr-Latn-CS" sz="4800" b="1" dirty="0" smtClean="0"/>
              <a:t>Bolje je imati jednu aktivnost tokom godine</a:t>
            </a:r>
            <a:r>
              <a:rPr lang="sr-Latn-CS" sz="4800" dirty="0" smtClean="0"/>
              <a:t>, nego govoriti o nekoliko aktivnosti a ne sprovesti ništa.</a:t>
            </a:r>
            <a:endParaRPr lang="en-US" sz="4800" dirty="0" smtClean="0"/>
          </a:p>
          <a:p>
            <a:r>
              <a:rPr lang="sr-Latn-CS" sz="4800" b="1" dirty="0" smtClean="0"/>
              <a:t>češći i konkretniji sastanci</a:t>
            </a:r>
            <a:endParaRPr lang="en-US" sz="4800" b="1" dirty="0" smtClean="0"/>
          </a:p>
          <a:p>
            <a:r>
              <a:rPr lang="sr-Latn-CS" sz="4800" dirty="0" smtClean="0"/>
              <a:t>cesci sastanci, </a:t>
            </a:r>
            <a:r>
              <a:rPr lang="sr-Latn-CS" sz="4800" b="1" dirty="0" smtClean="0"/>
              <a:t>bolja razmena informacija</a:t>
            </a:r>
            <a:endParaRPr lang="en-US" sz="4800" b="1" dirty="0" smtClean="0"/>
          </a:p>
          <a:p>
            <a:r>
              <a:rPr lang="sr-Latn-CS" sz="4800" dirty="0" smtClean="0"/>
              <a:t>Potrebno je češće organizovati sastanke radnih grupa i </a:t>
            </a:r>
            <a:r>
              <a:rPr lang="sr-Latn-CS" sz="4800" b="1" dirty="0" smtClean="0"/>
              <a:t>predložiti konkretne načine </a:t>
            </a:r>
            <a:r>
              <a:rPr lang="sr-Latn-CS" sz="4800" dirty="0" smtClean="0"/>
              <a:t>kako članovi grupe mogu uticati na razvoj Globalnog dogovora u Srbiji</a:t>
            </a:r>
            <a:endParaRPr lang="en-US" sz="4800" dirty="0" smtClean="0"/>
          </a:p>
          <a:p>
            <a:r>
              <a:rPr lang="sr-Latn-CS" sz="4800" dirty="0" smtClean="0"/>
              <a:t>projektno</a:t>
            </a:r>
            <a:endParaRPr lang="en-US" sz="4800" dirty="0" smtClean="0"/>
          </a:p>
          <a:p>
            <a:r>
              <a:rPr lang="sr-Latn-CS" sz="4800" dirty="0" smtClean="0"/>
              <a:t>Treba postići </a:t>
            </a:r>
            <a:r>
              <a:rPr lang="sr-Latn-CS" sz="4800" b="1" dirty="0" smtClean="0"/>
              <a:t>koncenzus na nivou svih članica, </a:t>
            </a:r>
            <a:r>
              <a:rPr lang="sr-Latn-CS" sz="4800" dirty="0" smtClean="0"/>
              <a:t>ovako nije efikasno</a:t>
            </a:r>
            <a:endParaRPr lang="en-US" sz="4800" dirty="0" smtClean="0"/>
          </a:p>
          <a:p>
            <a:r>
              <a:rPr lang="sr-Latn-CS" sz="4800" dirty="0" smtClean="0"/>
              <a:t>Nisu sve clanice radnih grupa aktivne, tako da</a:t>
            </a:r>
            <a:r>
              <a:rPr lang="en-US" sz="4800" dirty="0" smtClean="0"/>
              <a:t> </a:t>
            </a:r>
            <a:r>
              <a:rPr lang="sr-Latn-CS" sz="4800" dirty="0" smtClean="0"/>
              <a:t>posao radne grupe zavisi od jedne, max dve odobe koje grupu vode. sa tim nivoom angazovanja nije moguce napraviti nesto. Tako da treba animirati clanice da u grupe ulaze one kompanije koje su stvarno voljne da rade. I </a:t>
            </a:r>
            <a:r>
              <a:rPr lang="sr-Latn-CS" sz="4800" b="1" dirty="0" smtClean="0"/>
              <a:t>naci nacin da se promovisu I time nagrade</a:t>
            </a:r>
            <a:r>
              <a:rPr lang="sr-Latn-CS" sz="4800" dirty="0" smtClean="0"/>
              <a:t>. Kroz projekte koje radna grupa radi ali I na druge nacine, kroz UO itd....</a:t>
            </a:r>
            <a:endParaRPr lang="en-US" sz="4800" dirty="0" smtClean="0"/>
          </a:p>
          <a:p>
            <a:r>
              <a:rPr lang="sr-Latn-CS" sz="4800" dirty="0" smtClean="0"/>
              <a:t>Dobra tema za godisnju skup[tinu</a:t>
            </a:r>
            <a:endParaRPr lang="en-US" sz="4800" dirty="0" smtClean="0"/>
          </a:p>
          <a:p>
            <a:r>
              <a:rPr lang="sr-Latn-CS" sz="4800" dirty="0" smtClean="0"/>
              <a:t>konkretniji sastanci, </a:t>
            </a:r>
            <a:r>
              <a:rPr lang="sr-Latn-CS" sz="4800" b="1" dirty="0" smtClean="0"/>
              <a:t>okrugli stolovi, pozivati goste</a:t>
            </a:r>
            <a:endParaRPr lang="en-US" sz="4800" b="1" dirty="0" smtClean="0"/>
          </a:p>
          <a:p>
            <a:r>
              <a:rPr lang="sr-Latn-CS" sz="4800" dirty="0" smtClean="0"/>
              <a:t>češćim sastancima na konkretne teme</a:t>
            </a:r>
            <a:endParaRPr lang="en-US" sz="4800" dirty="0" smtClean="0"/>
          </a:p>
          <a:p>
            <a:r>
              <a:rPr lang="sr-Latn-CS" sz="4800" b="1" dirty="0" smtClean="0"/>
              <a:t>Rad u timovima, van radnih grupa</a:t>
            </a:r>
            <a:r>
              <a:rPr lang="sr-Latn-CS" sz="4800" dirty="0" smtClean="0"/>
              <a:t>, koji će se inicirati putem organizacije otvorenih ili zatvorenih događaja od značaja za Mrežu</a:t>
            </a:r>
            <a:r>
              <a:rPr lang="sr-Latn-CS" sz="4800" b="1" dirty="0" smtClean="0"/>
              <a:t>. Uvođenje biltena Mreže</a:t>
            </a:r>
            <a:r>
              <a:rPr lang="sr-Latn-CS" sz="4800" dirty="0" smtClean="0"/>
              <a:t>, koji neće biti samo oglasna tabla, već imati i autorske članke, studije slučaja, primere dobre prakse itd.</a:t>
            </a:r>
            <a:endParaRPr lang="en-US" sz="4800" dirty="0" smtClean="0"/>
          </a:p>
          <a:p>
            <a:r>
              <a:rPr lang="sr-Latn-CS" sz="4800" dirty="0" smtClean="0"/>
              <a:t>Češći sastanci, konkretne aktivnosti za pomoć zajednici, </a:t>
            </a:r>
            <a:r>
              <a:rPr lang="sr-Latn-CS" sz="4800" b="1" dirty="0" smtClean="0"/>
              <a:t>brža realizacija dogovora, događaji za predstavljanje aktivnosti i doprinosa kompanija</a:t>
            </a:r>
            <a:r>
              <a:rPr lang="sr-Latn-CS" sz="4800" dirty="0" smtClean="0"/>
              <a:t> - okrugli sto i sl.</a:t>
            </a:r>
            <a:endParaRPr lang="en-US" sz="4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CS" dirty="0" smtClean="0"/>
              <a:t>č</a:t>
            </a:r>
            <a:r>
              <a:rPr lang="en-US" dirty="0" err="1" smtClean="0"/>
              <a:t>ekivanja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  <p:pic>
        <p:nvPicPr>
          <p:cNvPr id="7" name="Content Placeholder 6" descr="Q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1337258"/>
            <a:ext cx="7195372" cy="47349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Očekivanja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Ostalo</a:t>
            </a:r>
            <a:r>
              <a:rPr lang="en-US" dirty="0" smtClean="0"/>
              <a:t>:</a:t>
            </a:r>
          </a:p>
          <a:p>
            <a:pPr lvl="1"/>
            <a:r>
              <a:rPr lang="sr-Latn-CS" dirty="0" smtClean="0"/>
              <a:t>Treba nam </a:t>
            </a:r>
            <a:r>
              <a:rPr lang="sr-Latn-CS" b="1" dirty="0" smtClean="0"/>
              <a:t>konkretan plan</a:t>
            </a:r>
            <a:r>
              <a:rPr lang="sr-Latn-CS" dirty="0" smtClean="0"/>
              <a:t>, gde ce se jasno isplanirati aktivnosti u narednih pola godine do godinu dana</a:t>
            </a:r>
            <a:endParaRPr lang="en-US" dirty="0" smtClean="0"/>
          </a:p>
          <a:p>
            <a:pPr lvl="1"/>
            <a:r>
              <a:rPr lang="sr-Latn-CS" dirty="0" smtClean="0"/>
              <a:t>Promocija 10 principa GD UN i razvoj mreže članica u Srbiji.</a:t>
            </a:r>
            <a:endParaRPr lang="en-US" dirty="0" smtClean="0"/>
          </a:p>
          <a:p>
            <a:pPr lvl="1"/>
            <a:r>
              <a:rPr lang="sr-Latn-CS" dirty="0" smtClean="0"/>
              <a:t>Treba </a:t>
            </a:r>
            <a:r>
              <a:rPr lang="sr-Latn-CS" b="1" dirty="0" smtClean="0"/>
              <a:t>prilagoditi širi (globalni) okvir</a:t>
            </a:r>
            <a:r>
              <a:rPr lang="sr-Latn-CS" dirty="0" smtClean="0"/>
              <a:t>, ali i principe korporativne odgovornosti i održivog razvoja, </a:t>
            </a:r>
            <a:r>
              <a:rPr lang="sr-Latn-CS" b="1" dirty="0" smtClean="0"/>
              <a:t>lokalnim prioritetima</a:t>
            </a:r>
            <a:r>
              <a:rPr lang="sr-Latn-CS" dirty="0" smtClean="0"/>
              <a:t> (stvarnim prioritetima - ne znam da li se Republika Srbija u odgovoru pod 2) odnosi na Vladu, ili na društvo, pa zbog toga nije obeležen taj odgovor). Na primer: nezaposlenost, ekologija, korupcija...</a:t>
            </a:r>
            <a:endParaRPr lang="en-US" dirty="0" smtClean="0"/>
          </a:p>
          <a:p>
            <a:pPr lvl="1"/>
            <a:r>
              <a:rPr lang="sr-Latn-CS" dirty="0" smtClean="0"/>
              <a:t>Podrska u </a:t>
            </a:r>
            <a:r>
              <a:rPr lang="sr-Latn-CS" b="1" dirty="0" smtClean="0"/>
              <a:t>zakonskoj regulativi ne-bankarskog mikrofinansijskog sektora </a:t>
            </a:r>
            <a:r>
              <a:rPr lang="sr-Latn-CS" dirty="0" smtClean="0"/>
              <a:t>u Srbiji.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Pravno lice?</a:t>
            </a:r>
            <a:endParaRPr lang="en-US" dirty="0"/>
          </a:p>
        </p:txBody>
      </p:sp>
      <p:pic>
        <p:nvPicPr>
          <p:cNvPr id="4" name="Content Placeholder 3" descr="Q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1303319"/>
            <a:ext cx="7513572" cy="4768888"/>
          </a:xfrm>
        </p:spPr>
      </p:pic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Ako da, da li biste plaćali članarinu i u kom iznosu?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sr-Latn-CS" sz="1000" dirty="0" smtClean="0"/>
              <a:t>Da, o visini je najbolje da odluku donese Upravni odbor</a:t>
            </a:r>
            <a:endParaRPr lang="en-US" sz="1000" dirty="0" smtClean="0"/>
          </a:p>
          <a:p>
            <a:r>
              <a:rPr lang="sr-Latn-CS" sz="1000" dirty="0" smtClean="0"/>
              <a:t>Da, zavisi od planiranih aktivnosti</a:t>
            </a:r>
            <a:endParaRPr lang="en-US" sz="1000" dirty="0" smtClean="0"/>
          </a:p>
          <a:p>
            <a:r>
              <a:rPr lang="sr-Latn-CS" sz="1000" dirty="0" smtClean="0"/>
              <a:t>Smatramo da bi mreža trebalo da postane pravno lice, a u zavisnosti od planiranih projekata i aktivnosti trebalo bi odrediti i adekvatnu visinu članarine.</a:t>
            </a:r>
            <a:endParaRPr lang="en-US" sz="1000" dirty="0" smtClean="0"/>
          </a:p>
          <a:p>
            <a:r>
              <a:rPr lang="sr-Latn-CS" sz="1000" dirty="0" smtClean="0"/>
              <a:t>увести платне разреде, у зависности од величине и промета појединачних чланица, али да највиша чланарина не буде превисока, да буде усплађена са економском ситуацијом у земљи</a:t>
            </a:r>
            <a:endParaRPr lang="en-US" sz="1000" dirty="0" smtClean="0"/>
          </a:p>
          <a:p>
            <a:r>
              <a:rPr lang="sr-Latn-CS" sz="1000" dirty="0" smtClean="0"/>
              <a:t>Posto smo mi nevladina organizacija, mislimo da bi za nas clanarina trebalo da bude manja u odnosu na druge clanice. A nacin izracunavanja clanarine moze da se bazira na osnovu godisnjeg budzeta organizacije.</a:t>
            </a:r>
            <a:endParaRPr lang="en-US" sz="1000" dirty="0" smtClean="0"/>
          </a:p>
          <a:p>
            <a:r>
              <a:rPr lang="sr-Latn-CS" sz="1000" dirty="0" smtClean="0"/>
              <a:t>do 700 evra na godišnjem nivou</a:t>
            </a:r>
            <a:endParaRPr lang="en-US" sz="1000" dirty="0" smtClean="0"/>
          </a:p>
          <a:p>
            <a:r>
              <a:rPr lang="sr-Latn-CS" sz="1000" dirty="0" smtClean="0"/>
              <a:t>Da, ukoliko bi to povećalo rezultate</a:t>
            </a:r>
            <a:endParaRPr lang="en-US" sz="1000" dirty="0" smtClean="0"/>
          </a:p>
          <a:p>
            <a:r>
              <a:rPr lang="sr-Latn-CS" sz="1000" dirty="0" smtClean="0"/>
              <a:t>Da, minimalnu, ako se popravi situacija</a:t>
            </a:r>
            <a:endParaRPr lang="en-US" sz="1000" dirty="0" smtClean="0"/>
          </a:p>
          <a:p>
            <a:r>
              <a:rPr lang="sr-Latn-CS" sz="1000" dirty="0" smtClean="0"/>
              <a:t>Da, 500 do 600 eura najvise</a:t>
            </a:r>
            <a:endParaRPr lang="en-US" sz="1000" dirty="0" smtClean="0"/>
          </a:p>
          <a:p>
            <a:r>
              <a:rPr lang="sr-Latn-CS" sz="1000" dirty="0" smtClean="0"/>
              <a:t>100-300</a:t>
            </a:r>
            <a:endParaRPr lang="en-US" sz="1000" dirty="0" smtClean="0"/>
          </a:p>
          <a:p>
            <a:r>
              <a:rPr lang="sr-Latn-CS" sz="1000" dirty="0" smtClean="0"/>
              <a:t>Da, koliko UO odredi, ali u skladu sa ekonomskom situacijom u zemlji. Možda je vezati za prosečnu platu u Srbiji, npr 2, 3, 4 prosečna lična dohotka...</a:t>
            </a:r>
            <a:endParaRPr lang="en-US" sz="1000" dirty="0" smtClean="0"/>
          </a:p>
          <a:p>
            <a:r>
              <a:rPr lang="sr-Latn-CS" sz="1000" dirty="0" smtClean="0"/>
              <a:t>Da, ne preterano veliku, ali da</a:t>
            </a:r>
            <a:endParaRPr lang="en-US" sz="1000" dirty="0" smtClean="0"/>
          </a:p>
          <a:p>
            <a:r>
              <a:rPr lang="sr-Latn-CS" sz="1000" dirty="0" smtClean="0"/>
              <a:t>da, do maksimalno 500 EUR godišnje</a:t>
            </a:r>
            <a:endParaRPr lang="en-US" sz="1000" dirty="0" smtClean="0"/>
          </a:p>
          <a:p>
            <a:r>
              <a:rPr lang="sr-Latn-CS" sz="1000" dirty="0" smtClean="0"/>
              <a:t>do 1000eur</a:t>
            </a:r>
            <a:endParaRPr lang="en-US" sz="1000" dirty="0" smtClean="0"/>
          </a:p>
          <a:p>
            <a:r>
              <a:rPr lang="sr-Latn-CS" sz="1000" dirty="0" smtClean="0"/>
              <a:t>Da, do 500 evra</a:t>
            </a:r>
            <a:endParaRPr lang="en-US" sz="1000" dirty="0" smtClean="0"/>
          </a:p>
          <a:p>
            <a:r>
              <a:rPr lang="sr-Latn-CS" sz="1000" dirty="0" smtClean="0"/>
              <a:t>Da, do 100.000 dinara godišnje</a:t>
            </a:r>
            <a:endParaRPr lang="en-US" sz="1000" dirty="0" smtClean="0"/>
          </a:p>
          <a:p>
            <a:r>
              <a:rPr lang="sr-Latn-CS" sz="1000" dirty="0" smtClean="0"/>
              <a:t>DA, od 500-1000 EUR</a:t>
            </a:r>
            <a:endParaRPr lang="en-US" sz="1000" dirty="0" smtClean="0"/>
          </a:p>
          <a:p>
            <a:r>
              <a:rPr lang="sr-Latn-CS" sz="1000" dirty="0" smtClean="0"/>
              <a:t>Moj odgovor je DA, i smatram da članarina nije presudna za rad i opstanak pravnog lice, ako se registruje kao d.o.o., jer gotovo sve poslove možemo odrađivati od kuće, preko interneta, skajpa, socijalnih mreža i sl... to je moje mišljenje, a da li sam u pravu ili nisam ... ?</a:t>
            </a:r>
            <a:endParaRPr lang="en-US" sz="1000" dirty="0" smtClean="0"/>
          </a:p>
          <a:p>
            <a:r>
              <a:rPr lang="sr-Latn-CS" sz="1000" dirty="0" smtClean="0"/>
              <a:t>Da, 100EUR godišnje</a:t>
            </a:r>
            <a:endParaRPr lang="en-US" sz="1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Velika očekivanja članica od (sledećeg) Upravnog odbora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Identifikovan visok potencijal za razvoj saradnje između članica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Najveći broj članica fokusiran na zaštitu ljudskih prava i životne sredine, borba protiv </a:t>
            </a:r>
            <a:r>
              <a:rPr lang="sr-Latn-CS" dirty="0" smtClean="0"/>
              <a:t>korupcije </a:t>
            </a:r>
            <a:r>
              <a:rPr lang="sr-Latn-CS" dirty="0" smtClean="0"/>
              <a:t>na trećem, a zaštita radnih prava na četvrtom mestu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Dvostruko više ispitanika smatra da rad po radnim grupama treba promeniti od onih koji misle da ne treba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Više od polovine ispitanika kao rešenje za unapređenje rada smatra da Mreža treba da postane pravno lice, uz uvođenje članarine u skladu sa ekonomskom situacijom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endParaRPr lang="sr-Latn-CS" sz="4000" dirty="0" smtClean="0">
              <a:latin typeface="+mj-lt"/>
            </a:endParaRPr>
          </a:p>
          <a:p>
            <a:pPr lvl="1"/>
            <a:endParaRPr lang="sr-Latn-CS" sz="4000" dirty="0" smtClean="0">
              <a:latin typeface="+mj-lt"/>
            </a:endParaRPr>
          </a:p>
          <a:p>
            <a:pPr lvl="1"/>
            <a:endParaRPr lang="sr-Latn-CS" sz="4000" dirty="0" smtClean="0">
              <a:latin typeface="+mj-lt"/>
            </a:endParaRPr>
          </a:p>
          <a:p>
            <a:pPr lvl="1"/>
            <a:r>
              <a:rPr lang="sr-Latn-CS" sz="4000" dirty="0" smtClean="0">
                <a:latin typeface="+mj-lt"/>
              </a:rPr>
              <a:t>Pitanja?</a:t>
            </a:r>
            <a:endParaRPr lang="en-US" sz="4000" dirty="0">
              <a:latin typeface="+mj-lt"/>
            </a:endParaRPr>
          </a:p>
        </p:txBody>
      </p:sp>
      <p:pic>
        <p:nvPicPr>
          <p:cNvPr id="5" name="Picture 4" descr="UNGC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39396"/>
            <a:ext cx="3429024" cy="983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CS" sz="4400" dirty="0" smtClean="0">
              <a:latin typeface="+mj-lt"/>
            </a:endParaRPr>
          </a:p>
          <a:p>
            <a:endParaRPr lang="sr-Latn-CS" sz="4400" dirty="0" smtClean="0">
              <a:latin typeface="+mj-lt"/>
            </a:endParaRPr>
          </a:p>
          <a:p>
            <a:endParaRPr lang="sr-Latn-CS" sz="4400" dirty="0" smtClean="0">
              <a:latin typeface="+mj-lt"/>
            </a:endParaRPr>
          </a:p>
          <a:p>
            <a:r>
              <a:rPr lang="sr-Latn-CS" sz="5200" dirty="0" smtClean="0">
                <a:latin typeface="+mj-lt"/>
              </a:rPr>
              <a:t>Hvala</a:t>
            </a:r>
          </a:p>
          <a:p>
            <a:pPr>
              <a:buNone/>
            </a:pPr>
            <a:endParaRPr lang="sr-Latn-CS" sz="4400" dirty="0" smtClean="0">
              <a:latin typeface="+mj-lt"/>
            </a:endParaRPr>
          </a:p>
          <a:p>
            <a:endParaRPr lang="sr-Latn-CS" sz="4400" dirty="0" smtClean="0">
              <a:latin typeface="+mj-lt"/>
            </a:endParaRPr>
          </a:p>
          <a:p>
            <a:pPr lvl="4"/>
            <a:r>
              <a:rPr lang="sr-Latn-CS" sz="3400" dirty="0" smtClean="0">
                <a:latin typeface="+mj-lt"/>
              </a:rPr>
              <a:t> Marko Savić</a:t>
            </a:r>
          </a:p>
          <a:p>
            <a:pPr lvl="4">
              <a:buNone/>
            </a:pPr>
            <a:r>
              <a:rPr lang="sr-Latn-CS" dirty="0" smtClean="0">
                <a:latin typeface="+mj-lt"/>
              </a:rPr>
              <a:t>Centar za monitoring i evaluaciju</a:t>
            </a:r>
          </a:p>
          <a:p>
            <a:pPr lvl="4">
              <a:buNone/>
            </a:pPr>
            <a:r>
              <a:rPr lang="sr-Latn-CS" dirty="0" smtClean="0">
                <a:latin typeface="+mj-lt"/>
              </a:rPr>
              <a:t>Markomonitoring@gmail.com</a:t>
            </a:r>
          </a:p>
          <a:p>
            <a:pPr lvl="4">
              <a:buNone/>
            </a:pPr>
            <a:r>
              <a:rPr lang="sr-Latn-CS" dirty="0" smtClean="0">
                <a:latin typeface="+mj-lt"/>
              </a:rPr>
              <a:t>+381 69 3321 258</a:t>
            </a:r>
          </a:p>
        </p:txBody>
      </p:sp>
      <p:pic>
        <p:nvPicPr>
          <p:cNvPr id="4" name="Picture 3" descr="UNGC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39396"/>
            <a:ext cx="3429024" cy="9837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CS" dirty="0" smtClean="0">
              <a:latin typeface="+mj-lt"/>
            </a:endParaRPr>
          </a:p>
          <a:p>
            <a:r>
              <a:rPr lang="sr-Latn-CS" dirty="0" smtClean="0">
                <a:latin typeface="+mj-lt"/>
              </a:rPr>
              <a:t>Samopercepcija, </a:t>
            </a:r>
          </a:p>
          <a:p>
            <a:r>
              <a:rPr lang="sr-Latn-CS" dirty="0" smtClean="0">
                <a:latin typeface="+mj-lt"/>
              </a:rPr>
              <a:t>Akcioni potencijal i </a:t>
            </a:r>
          </a:p>
          <a:p>
            <a:r>
              <a:rPr lang="sr-Latn-CS" dirty="0" smtClean="0">
                <a:latin typeface="+mj-lt"/>
              </a:rPr>
              <a:t>Planovi za budućnost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Uzorak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latin typeface="+mj-lt"/>
              </a:rPr>
              <a:t>Populacija</a:t>
            </a:r>
          </a:p>
          <a:p>
            <a:pPr lvl="1"/>
            <a:r>
              <a:rPr lang="sr-Latn-CS" dirty="0" smtClean="0">
                <a:latin typeface="+mj-lt"/>
              </a:rPr>
              <a:t>94 članice</a:t>
            </a:r>
          </a:p>
          <a:p>
            <a:pPr lvl="1"/>
            <a:endParaRPr lang="sr-Latn-CS" dirty="0" smtClean="0">
              <a:latin typeface="+mj-lt"/>
            </a:endParaRPr>
          </a:p>
          <a:p>
            <a:r>
              <a:rPr lang="sr-Latn-CS" dirty="0" smtClean="0">
                <a:latin typeface="+mj-lt"/>
              </a:rPr>
              <a:t>Vrsta i tip uzorka</a:t>
            </a:r>
          </a:p>
          <a:p>
            <a:pPr lvl="1"/>
            <a:r>
              <a:rPr lang="sr-Latn-CS" dirty="0" smtClean="0">
                <a:latin typeface="+mj-lt"/>
              </a:rPr>
              <a:t>Namerni, stratifikovani, reprezentativan</a:t>
            </a:r>
          </a:p>
          <a:p>
            <a:pPr lvl="1"/>
            <a:endParaRPr lang="sr-Latn-CS" dirty="0" smtClean="0">
              <a:latin typeface="+mj-lt"/>
            </a:endParaRPr>
          </a:p>
          <a:p>
            <a:r>
              <a:rPr lang="sr-Latn-CS" dirty="0" smtClean="0">
                <a:latin typeface="+mj-lt"/>
              </a:rPr>
              <a:t>Obim uzorka</a:t>
            </a:r>
          </a:p>
          <a:p>
            <a:pPr lvl="1"/>
            <a:r>
              <a:rPr lang="sr-Latn-CS" dirty="0" smtClean="0">
                <a:latin typeface="+mj-lt"/>
              </a:rPr>
              <a:t>94</a:t>
            </a:r>
          </a:p>
          <a:p>
            <a:pPr lvl="1"/>
            <a:endParaRPr lang="sr-Latn-CS" dirty="0" smtClean="0">
              <a:latin typeface="+mj-lt"/>
            </a:endParaRPr>
          </a:p>
          <a:p>
            <a:r>
              <a:rPr lang="sr-Latn-CS" dirty="0" smtClean="0">
                <a:latin typeface="+mj-lt"/>
              </a:rPr>
              <a:t>Realizovan uzorak</a:t>
            </a:r>
          </a:p>
          <a:p>
            <a:pPr lvl="1"/>
            <a:r>
              <a:rPr lang="sr-Latn-CS" dirty="0" smtClean="0">
                <a:latin typeface="+mj-lt"/>
              </a:rPr>
              <a:t>49</a:t>
            </a:r>
          </a:p>
          <a:p>
            <a:pPr lvl="1"/>
            <a:endParaRPr lang="sr-Latn-CS" dirty="0" smtClean="0">
              <a:latin typeface="+mj-lt"/>
            </a:endParaRPr>
          </a:p>
          <a:p>
            <a:endParaRPr lang="sr-Latn-CS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Struktura relizovanog uzorka</a:t>
            </a:r>
            <a:endParaRPr lang="en-US" dirty="0"/>
          </a:p>
        </p:txBody>
      </p:sp>
      <p:pic>
        <p:nvPicPr>
          <p:cNvPr id="4" name="Content Placeholder 3" descr="Q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1214424"/>
            <a:ext cx="7534418" cy="4500592"/>
          </a:xfrm>
        </p:spPr>
      </p:pic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Razlozi za učlanjenje</a:t>
            </a:r>
            <a:endParaRPr lang="en-US" dirty="0"/>
          </a:p>
        </p:txBody>
      </p:sp>
      <p:pic>
        <p:nvPicPr>
          <p:cNvPr id="4" name="Content Placeholder 3" descr="Q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2" y="1110777"/>
            <a:ext cx="8286806" cy="4982174"/>
          </a:xfrm>
        </p:spPr>
      </p:pic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Razlozi za učlanjenje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Ostal</a:t>
            </a:r>
            <a:r>
              <a:rPr lang="sr-Latn-CS" dirty="0" smtClean="0"/>
              <a:t>i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sr-Latn-CS" sz="2500" dirty="0" smtClean="0"/>
              <a:t>Doprinos promovisanju društveno odgovornog poslovanja, koje treba da dovede do boljeg stanja u društvu uopšte.</a:t>
            </a:r>
            <a:endParaRPr lang="en-US" sz="4100" dirty="0" smtClean="0"/>
          </a:p>
          <a:p>
            <a:pPr lvl="1"/>
            <a:r>
              <a:rPr lang="sr-Latn-CS" sz="2500" dirty="0" smtClean="0"/>
              <a:t>Inicirati nove ideje</a:t>
            </a:r>
            <a:endParaRPr lang="en-US" sz="4100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Očekivanja</a:t>
            </a:r>
            <a:endParaRPr lang="en-US" dirty="0"/>
          </a:p>
        </p:txBody>
      </p:sp>
      <p:pic>
        <p:nvPicPr>
          <p:cNvPr id="4" name="Content Placeholder 3" descr="Q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231880"/>
            <a:ext cx="8104412" cy="4911764"/>
          </a:xfrm>
        </p:spPr>
      </p:pic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Rangiranje primene principa</a:t>
            </a:r>
            <a:endParaRPr lang="en-US" dirty="0"/>
          </a:p>
        </p:txBody>
      </p:sp>
      <p:pic>
        <p:nvPicPr>
          <p:cNvPr id="4" name="Content Placeholder 3" descr="Q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7" y="1219200"/>
            <a:ext cx="7572426" cy="4937125"/>
          </a:xfrm>
        </p:spPr>
      </p:pic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Evaluacija</a:t>
            </a:r>
            <a:r>
              <a:rPr lang="sr-Latn-CS" dirty="0" smtClean="0"/>
              <a:t> dosadašnjeg rada</a:t>
            </a:r>
            <a:endParaRPr lang="en-US" dirty="0"/>
          </a:p>
        </p:txBody>
      </p:sp>
      <p:pic>
        <p:nvPicPr>
          <p:cNvPr id="4" name="Content Placeholder 3" descr="Q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97109" y="1303319"/>
            <a:ext cx="7549782" cy="4768888"/>
          </a:xfrm>
        </p:spPr>
      </p:pic>
      <p:sp>
        <p:nvSpPr>
          <p:cNvPr id="5" name="TextBox 4"/>
          <p:cNvSpPr txBox="1"/>
          <p:nvPr/>
        </p:nvSpPr>
        <p:spPr>
          <a:xfrm>
            <a:off x="799525" y="6357958"/>
            <a:ext cx="7415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>
                <a:latin typeface="+mj-lt"/>
              </a:rPr>
              <a:t>Samopercepcija članica GD UN u Srbiji - Preliminarni prikaz rezultata istraživanja</a:t>
            </a:r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712</TotalTime>
  <Words>1111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Origin</vt:lpstr>
      <vt:lpstr>Samopercepcija članica Globalnog dogovora Ujedinjenih Nacija u Srbiji</vt:lpstr>
      <vt:lpstr>Teme</vt:lpstr>
      <vt:lpstr>Uzorak</vt:lpstr>
      <vt:lpstr>Struktura relizovanog uzorka</vt:lpstr>
      <vt:lpstr>Razlozi za učlanjenje</vt:lpstr>
      <vt:lpstr>Razlozi za učlanjenje</vt:lpstr>
      <vt:lpstr>Očekivanja</vt:lpstr>
      <vt:lpstr>Rangiranje primene principa</vt:lpstr>
      <vt:lpstr>Evaluacija dosadašnjeg rada</vt:lpstr>
      <vt:lpstr>Evaluacija dosadašnjeg rada</vt:lpstr>
      <vt:lpstr>Očekivanja</vt:lpstr>
      <vt:lpstr>Očekivanja</vt:lpstr>
      <vt:lpstr>Pravno lice?</vt:lpstr>
      <vt:lpstr>Ako da, da li biste plaćali članarinu i u kom iznosu?</vt:lpstr>
      <vt:lpstr>Zaključak</vt:lpstr>
      <vt:lpstr>Slide 16</vt:lpstr>
      <vt:lpstr> </vt:lpstr>
    </vt:vector>
  </TitlesOfParts>
  <Company>cme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Istraživanje stavova Globalnog dogovora Ujedinjenih Nacija u Srbiji</dc:title>
  <dc:creator>1</dc:creator>
  <cp:lastModifiedBy>1</cp:lastModifiedBy>
  <cp:revision>38</cp:revision>
  <dcterms:created xsi:type="dcterms:W3CDTF">2014-11-24T19:28:34Z</dcterms:created>
  <dcterms:modified xsi:type="dcterms:W3CDTF">2014-12-10T18:19:59Z</dcterms:modified>
</cp:coreProperties>
</file>